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507" r:id="rId5"/>
    <p:sldId id="433" r:id="rId6"/>
    <p:sldId id="434" r:id="rId7"/>
    <p:sldId id="435" r:id="rId8"/>
    <p:sldId id="437" r:id="rId9"/>
    <p:sldId id="275" r:id="rId10"/>
    <p:sldId id="438" r:id="rId11"/>
    <p:sldId id="439" r:id="rId12"/>
    <p:sldId id="440" r:id="rId13"/>
    <p:sldId id="466" r:id="rId14"/>
    <p:sldId id="513"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4"/>
    <a:srgbClr val="A7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16" autoAdjust="0"/>
  </p:normalViewPr>
  <p:slideViewPr>
    <p:cSldViewPr snapToGrid="0">
      <p:cViewPr varScale="1">
        <p:scale>
          <a:sx n="76" d="100"/>
          <a:sy n="76" d="100"/>
        </p:scale>
        <p:origin x="917" y="62"/>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E1F7B1C1-DF57-4FF0-9898-5B1EE915F846}"/>
    <pc:docChg chg="custSel delSld modSld">
      <pc:chgData name="Stijn Weijermars" userId="2933e1d2-70ff-47b3-ad61-d61e32fda646" providerId="ADAL" clId="{E1F7B1C1-DF57-4FF0-9898-5B1EE915F846}" dt="2024-03-27T12:46:19.409" v="6" actId="14100"/>
      <pc:docMkLst>
        <pc:docMk/>
      </pc:docMkLst>
      <pc:sldChg chg="modSp mod">
        <pc:chgData name="Stijn Weijermars" userId="2933e1d2-70ff-47b3-ad61-d61e32fda646" providerId="ADAL" clId="{E1F7B1C1-DF57-4FF0-9898-5B1EE915F846}" dt="2024-03-27T12:46:19.409" v="6" actId="14100"/>
        <pc:sldMkLst>
          <pc:docMk/>
          <pc:sldMk cId="1311634954" sldId="434"/>
        </pc:sldMkLst>
        <pc:spChg chg="mod">
          <ac:chgData name="Stijn Weijermars" userId="2933e1d2-70ff-47b3-ad61-d61e32fda646" providerId="ADAL" clId="{E1F7B1C1-DF57-4FF0-9898-5B1EE915F846}" dt="2024-03-27T12:46:19.409" v="6" actId="14100"/>
          <ac:spMkLst>
            <pc:docMk/>
            <pc:sldMk cId="1311634954" sldId="434"/>
            <ac:spMk id="6" creationId="{A2662DB9-7520-429C-9FCB-334E8FF12990}"/>
          </ac:spMkLst>
        </pc:spChg>
      </pc:sldChg>
      <pc:sldChg chg="modSp mod">
        <pc:chgData name="Stijn Weijermars" userId="2933e1d2-70ff-47b3-ad61-d61e32fda646" providerId="ADAL" clId="{E1F7B1C1-DF57-4FF0-9898-5B1EE915F846}" dt="2024-03-27T12:45:38.434" v="4" actId="27636"/>
        <pc:sldMkLst>
          <pc:docMk/>
          <pc:sldMk cId="2395800416" sldId="439"/>
        </pc:sldMkLst>
        <pc:spChg chg="mod">
          <ac:chgData name="Stijn Weijermars" userId="2933e1d2-70ff-47b3-ad61-d61e32fda646" providerId="ADAL" clId="{E1F7B1C1-DF57-4FF0-9898-5B1EE915F846}" dt="2024-03-27T12:45:38.434" v="4" actId="27636"/>
          <ac:spMkLst>
            <pc:docMk/>
            <pc:sldMk cId="2395800416" sldId="439"/>
            <ac:spMk id="3" creationId="{805AC8BC-9CC4-4D84-B34C-79381F04AB07}"/>
          </ac:spMkLst>
        </pc:spChg>
      </pc:sldChg>
      <pc:sldChg chg="modSp mod">
        <pc:chgData name="Stijn Weijermars" userId="2933e1d2-70ff-47b3-ad61-d61e32fda646" providerId="ADAL" clId="{E1F7B1C1-DF57-4FF0-9898-5B1EE915F846}" dt="2024-03-27T12:44:30.128" v="1" actId="20577"/>
        <pc:sldMkLst>
          <pc:docMk/>
          <pc:sldMk cId="4168538006" sldId="466"/>
        </pc:sldMkLst>
        <pc:spChg chg="mod">
          <ac:chgData name="Stijn Weijermars" userId="2933e1d2-70ff-47b3-ad61-d61e32fda646" providerId="ADAL" clId="{E1F7B1C1-DF57-4FF0-9898-5B1EE915F846}" dt="2024-03-27T12:44:30.128" v="1" actId="20577"/>
          <ac:spMkLst>
            <pc:docMk/>
            <pc:sldMk cId="4168538006" sldId="466"/>
            <ac:spMk id="6" creationId="{CF870B07-9A08-4D10-8BB4-89183895DBF6}"/>
          </ac:spMkLst>
        </pc:spChg>
      </pc:sldChg>
      <pc:sldChg chg="modSp del mod">
        <pc:chgData name="Stijn Weijermars" userId="2933e1d2-70ff-47b3-ad61-d61e32fda646" providerId="ADAL" clId="{E1F7B1C1-DF57-4FF0-9898-5B1EE915F846}" dt="2024-03-27T12:44:50.573" v="2" actId="47"/>
        <pc:sldMkLst>
          <pc:docMk/>
          <pc:sldMk cId="1655259971" sldId="512"/>
        </pc:sldMkLst>
        <pc:spChg chg="mod">
          <ac:chgData name="Stijn Weijermars" userId="2933e1d2-70ff-47b3-ad61-d61e32fda646" providerId="ADAL" clId="{E1F7B1C1-DF57-4FF0-9898-5B1EE915F846}" dt="2024-03-27T12:31:50.737" v="0" actId="20577"/>
          <ac:spMkLst>
            <pc:docMk/>
            <pc:sldMk cId="1655259971" sldId="512"/>
            <ac:spMk id="3" creationId="{24E33675-1D47-4FF4-B49E-58EC2521816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2BEC7-EA4D-426A-96ED-EA1070CCB804}" type="datetimeFigureOut">
              <a:rPr lang="nl-NL" smtClean="0"/>
              <a:t>27-3-2024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A8E3C-705E-4A9E-BE10-90016FA3F66E}" type="slidenum">
              <a:rPr lang="nl-NL" smtClean="0"/>
              <a:t>‹nr.›</a:t>
            </a:fld>
            <a:endParaRPr lang="nl-NL"/>
          </a:p>
        </p:txBody>
      </p:sp>
    </p:spTree>
    <p:extLst>
      <p:ext uri="{BB962C8B-B14F-4D97-AF65-F5344CB8AC3E}">
        <p14:creationId xmlns:p14="http://schemas.microsoft.com/office/powerpoint/2010/main" val="219515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27-3-2024</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63532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04869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06457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0161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951510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856596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054098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923707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06235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961585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27-3-2024</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365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3881625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27-3-2024</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48648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27-3-2024</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31722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239796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38599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86857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709A1B0-6768-47C7-8E14-570385D6950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3584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27-3-2024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4129051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27-3-2024</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562827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27-3-2024</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4072299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27-3-2024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14725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27-3-2024</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8893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27-3-2024</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50941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27-3-2024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5560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27-3-2024</a:t>
            </a:fld>
            <a:endParaRPr lang="nl-NL"/>
          </a:p>
        </p:txBody>
      </p:sp>
    </p:spTree>
    <p:extLst>
      <p:ext uri="{BB962C8B-B14F-4D97-AF65-F5344CB8AC3E}">
        <p14:creationId xmlns:p14="http://schemas.microsoft.com/office/powerpoint/2010/main" val="176225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159027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8172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9279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53249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5148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9F709F3-81CC-4F8E-8542-7CD3EA128C5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55683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hyperlink" Target="https://www.regionale-energiestrategie.nl/kaart+doorklik/default.aspx" TargetMode="Externa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iS8Ans-29Qc" TargetMode="Externa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hyperlink" Target="https://www.rijksoverheid.nl/actueel/nieuws/2019/06/28/klimaatakkoord-maakt-halvering-co2-uitstoot-haalbaar-en-betaalbaar" TargetMode="External"/><Relationship Id="rId2" Type="http://schemas.openxmlformats.org/officeDocument/2006/relationships/image" Target="../media/image18.png"/><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hyperlink" Target="https://www.regionale-energiestrategie.nl/default.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Rqt1c8wNFg" TargetMode="External"/><Relationship Id="rId2" Type="http://schemas.openxmlformats.org/officeDocument/2006/relationships/slideLayout" Target="../slideLayouts/slideLayout2.xml"/><Relationship Id="rId1" Type="http://schemas.openxmlformats.org/officeDocument/2006/relationships/video" Target="https://www.youtube.com/embed/dy0rRvt3dZY?feature=oembed" TargetMode="Externa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regionale-energiestrategie.nl/kaart+doorklik/default.aspx"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D2BC5D3-0B9E-47DF-8702-EA2D75A5D5C0}"/>
              </a:ext>
            </a:extLst>
          </p:cNvPr>
          <p:cNvPicPr>
            <a:picLocks noChangeAspect="1"/>
          </p:cNvPicPr>
          <p:nvPr/>
        </p:nvPicPr>
        <p:blipFill>
          <a:blip r:embed="rId2"/>
          <a:stretch>
            <a:fillRect/>
          </a:stretch>
        </p:blipFill>
        <p:spPr>
          <a:xfrm>
            <a:off x="-1643696" y="0"/>
            <a:ext cx="8517482" cy="6858000"/>
          </a:xfrm>
          <a:prstGeom prst="rect">
            <a:avLst/>
          </a:prstGeom>
        </p:spPr>
      </p:pic>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4"/>
            <a:ext cx="5642103" cy="1317621"/>
          </a:xfrm>
        </p:spPr>
        <p:txBody>
          <a:bodyPr>
            <a:normAutofit/>
          </a:bodyPr>
          <a:lstStyle/>
          <a:p>
            <a:pPr>
              <a:lnSpc>
                <a:spcPct val="90000"/>
              </a:lnSpc>
              <a:spcAft>
                <a:spcPts val="600"/>
              </a:spcAft>
            </a:pPr>
            <a:r>
              <a:rPr lang="nl-NL" dirty="0">
                <a:solidFill>
                  <a:srgbClr val="A7FF00"/>
                </a:solidFill>
              </a:rPr>
              <a:t>Stad van de Toekomst</a:t>
            </a:r>
          </a:p>
          <a:p>
            <a:pPr>
              <a:lnSpc>
                <a:spcPct val="90000"/>
              </a:lnSpc>
              <a:spcAft>
                <a:spcPts val="600"/>
              </a:spcAft>
            </a:pPr>
            <a:r>
              <a:rPr lang="nl-NL" dirty="0">
                <a:solidFill>
                  <a:srgbClr val="A7FF00"/>
                </a:solidFill>
              </a:rPr>
              <a:t>Regionale Energie Strategie</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solidFill>
                  <a:srgbClr val="A7FF00"/>
                </a:solidFill>
              </a:rPr>
              <a:t>Water &amp; Energie</a:t>
            </a:r>
          </a:p>
        </p:txBody>
      </p:sp>
    </p:spTree>
    <p:extLst>
      <p:ext uri="{BB962C8B-B14F-4D97-AF65-F5344CB8AC3E}">
        <p14:creationId xmlns:p14="http://schemas.microsoft.com/office/powerpoint/2010/main" val="338241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C6FF9B-63BD-46C1-AAFA-F66E0FE09E69}"/>
              </a:ext>
            </a:extLst>
          </p:cNvPr>
          <p:cNvSpPr>
            <a:spLocks noGrp="1"/>
          </p:cNvSpPr>
          <p:nvPr>
            <p:ph type="title"/>
          </p:nvPr>
        </p:nvSpPr>
        <p:spPr>
          <a:xfrm>
            <a:off x="914400" y="548680"/>
            <a:ext cx="10363200" cy="960107"/>
          </a:xfrm>
        </p:spPr>
        <p:txBody>
          <a:bodyPr/>
          <a:lstStyle/>
          <a:p>
            <a:pPr algn="ctr"/>
            <a:r>
              <a:rPr lang="nl-NL" dirty="0"/>
              <a:t>Opdracht</a:t>
            </a:r>
          </a:p>
        </p:txBody>
      </p:sp>
      <p:sp>
        <p:nvSpPr>
          <p:cNvPr id="6" name="Tijdelijke aanduiding voor tekst 5">
            <a:extLst>
              <a:ext uri="{FF2B5EF4-FFF2-40B4-BE49-F238E27FC236}">
                <a16:creationId xmlns:a16="http://schemas.microsoft.com/office/drawing/2014/main" id="{CF870B07-9A08-4D10-8BB4-89183895DBF6}"/>
              </a:ext>
            </a:extLst>
          </p:cNvPr>
          <p:cNvSpPr>
            <a:spLocks noGrp="1"/>
          </p:cNvSpPr>
          <p:nvPr>
            <p:ph type="body" idx="1"/>
          </p:nvPr>
        </p:nvSpPr>
        <p:spPr>
          <a:xfrm>
            <a:off x="1095157" y="2852936"/>
            <a:ext cx="10954604" cy="1500187"/>
          </a:xfrm>
        </p:spPr>
        <p:txBody>
          <a:bodyPr>
            <a:noAutofit/>
          </a:bodyPr>
          <a:lstStyle/>
          <a:p>
            <a:pPr marL="380990" indent="-380990">
              <a:buFont typeface="Arial" panose="020B0604020202020204" pitchFamily="34" charset="0"/>
              <a:buChar char="•"/>
            </a:pPr>
            <a:r>
              <a:rPr lang="nl-NL" sz="2400" dirty="0"/>
              <a:t>Ga naar de volgende link: </a:t>
            </a:r>
            <a:r>
              <a:rPr lang="nl-NL" sz="2400" dirty="0">
                <a:hlinkClick r:id="rId2"/>
              </a:rPr>
              <a:t>https://www.regionale-energiestrategie.nl/kaart+doorklik/default.aspx</a:t>
            </a:r>
            <a:endParaRPr lang="nl-NL" sz="2400" dirty="0"/>
          </a:p>
          <a:p>
            <a:pPr marL="380990" indent="-380990">
              <a:buFont typeface="Arial" panose="020B0604020202020204" pitchFamily="34" charset="0"/>
              <a:buChar char="•"/>
            </a:pPr>
            <a:r>
              <a:rPr lang="nl-NL" sz="2400" dirty="0"/>
              <a:t>Selecteer hier de regio waar je zelf woont</a:t>
            </a:r>
          </a:p>
          <a:p>
            <a:pPr marL="380990" indent="-380990">
              <a:buFont typeface="Arial" panose="020B0604020202020204" pitchFamily="34" charset="0"/>
              <a:buChar char="•"/>
            </a:pPr>
            <a:r>
              <a:rPr lang="nl-NL" sz="2400" dirty="0"/>
              <a:t>Ga op zoek naar informatie over de RES van jouw regio</a:t>
            </a:r>
          </a:p>
          <a:p>
            <a:pPr marL="380990" indent="-380990">
              <a:buFont typeface="Arial" panose="020B0604020202020204" pitchFamily="34" charset="0"/>
              <a:buChar char="•"/>
            </a:pPr>
            <a:r>
              <a:rPr lang="nl-NL" sz="2400" dirty="0"/>
              <a:t>Maak een presentatie van de stand van zaken van deze RES en geef deze het laatste deel van deze les.</a:t>
            </a:r>
          </a:p>
        </p:txBody>
      </p:sp>
    </p:spTree>
    <p:extLst>
      <p:ext uri="{BB962C8B-B14F-4D97-AF65-F5344CB8AC3E}">
        <p14:creationId xmlns:p14="http://schemas.microsoft.com/office/powerpoint/2010/main" val="416853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697E1-5676-48BD-82AD-DD604646B0AA}"/>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918490E7-0B16-4AD9-9C09-97F9ED5D9A04}"/>
              </a:ext>
            </a:extLst>
          </p:cNvPr>
          <p:cNvSpPr>
            <a:spLocks noGrp="1"/>
          </p:cNvSpPr>
          <p:nvPr>
            <p:ph type="body" idx="1"/>
          </p:nvPr>
        </p:nvSpPr>
        <p:spPr/>
        <p:txBody>
          <a:bodyPr/>
          <a:lstStyle/>
          <a:p>
            <a:endParaRPr lang="nl-NL"/>
          </a:p>
        </p:txBody>
      </p:sp>
      <p:pic>
        <p:nvPicPr>
          <p:cNvPr id="1026" name="Picture 2">
            <a:hlinkClick r:id="rId2"/>
            <a:extLst>
              <a:ext uri="{FF2B5EF4-FFF2-40B4-BE49-F238E27FC236}">
                <a16:creationId xmlns:a16="http://schemas.microsoft.com/office/drawing/2014/main" id="{585720E9-34FE-4A5B-9F5D-88661466B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65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92982BF-443D-44C2-917C-5FBAF6D055CC}"/>
              </a:ext>
            </a:extLst>
          </p:cNvPr>
          <p:cNvSpPr>
            <a:spLocks noGrp="1"/>
          </p:cNvSpPr>
          <p:nvPr>
            <p:ph type="title"/>
          </p:nvPr>
        </p:nvSpPr>
        <p:spPr/>
        <p:txBody>
          <a:bodyPr/>
          <a:lstStyle/>
          <a:p>
            <a:r>
              <a:rPr lang="nl-NL" dirty="0"/>
              <a:t>Periode 3</a:t>
            </a:r>
          </a:p>
        </p:txBody>
      </p:sp>
      <p:pic>
        <p:nvPicPr>
          <p:cNvPr id="13" name="Tijdelijke aanduiding voor inhoud 12" descr="Afbeelding met teken&#10;&#10;Automatisch gegenereerde beschrijving">
            <a:extLst>
              <a:ext uri="{FF2B5EF4-FFF2-40B4-BE49-F238E27FC236}">
                <a16:creationId xmlns:a16="http://schemas.microsoft.com/office/drawing/2014/main" id="{FC686464-27EF-4512-9889-8C44BC087A54}"/>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11200" y="1175426"/>
            <a:ext cx="5384800" cy="2288015"/>
          </a:xfrm>
        </p:spPr>
      </p:pic>
      <p:sp>
        <p:nvSpPr>
          <p:cNvPr id="14" name="Tijdelijke aanduiding voor inhoud 13">
            <a:extLst>
              <a:ext uri="{FF2B5EF4-FFF2-40B4-BE49-F238E27FC236}">
                <a16:creationId xmlns:a16="http://schemas.microsoft.com/office/drawing/2014/main" id="{CD32BA77-42AD-45DD-BBB4-A6FF3572B3B5}"/>
              </a:ext>
            </a:extLst>
          </p:cNvPr>
          <p:cNvSpPr>
            <a:spLocks noGrp="1"/>
          </p:cNvSpPr>
          <p:nvPr>
            <p:ph sz="half" idx="2"/>
          </p:nvPr>
        </p:nvSpPr>
        <p:spPr/>
        <p:txBody>
          <a:bodyPr/>
          <a:lstStyle/>
          <a:p>
            <a:r>
              <a:rPr lang="nl-NL" dirty="0"/>
              <a:t>28 juni 2019 publiceerde het kabinet het </a:t>
            </a:r>
            <a:r>
              <a:rPr lang="nl-NL" u="sng" dirty="0">
                <a:hlinkClick r:id="rId3"/>
              </a:rPr>
              <a:t>Klimaatakkoord</a:t>
            </a:r>
            <a:endParaRPr lang="nl-NL" u="sng" dirty="0"/>
          </a:p>
          <a:p>
            <a:pPr lvl="1"/>
            <a:r>
              <a:rPr lang="nl-NL" dirty="0"/>
              <a:t>30 energieregio’s in Nederland</a:t>
            </a:r>
          </a:p>
        </p:txBody>
      </p:sp>
      <p:pic>
        <p:nvPicPr>
          <p:cNvPr id="15" name="Afbeelding 14">
            <a:hlinkClick r:id="rId4"/>
            <a:extLst>
              <a:ext uri="{FF2B5EF4-FFF2-40B4-BE49-F238E27FC236}">
                <a16:creationId xmlns:a16="http://schemas.microsoft.com/office/drawing/2014/main" id="{2DB32A7C-C236-4568-93A3-98334ACEB77E}"/>
              </a:ext>
            </a:extLst>
          </p:cNvPr>
          <p:cNvPicPr>
            <a:picLocks noChangeAspect="1"/>
          </p:cNvPicPr>
          <p:nvPr/>
        </p:nvPicPr>
        <p:blipFill rotWithShape="1">
          <a:blip r:embed="rId5"/>
          <a:srcRect t="31800" b="31800"/>
          <a:stretch/>
        </p:blipFill>
        <p:spPr>
          <a:xfrm>
            <a:off x="-1" y="4293096"/>
            <a:ext cx="12527177" cy="2564904"/>
          </a:xfrm>
          <a:prstGeom prst="rect">
            <a:avLst/>
          </a:prstGeom>
        </p:spPr>
      </p:pic>
    </p:spTree>
    <p:extLst>
      <p:ext uri="{BB962C8B-B14F-4D97-AF65-F5344CB8AC3E}">
        <p14:creationId xmlns:p14="http://schemas.microsoft.com/office/powerpoint/2010/main" val="153933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A09DF68-62C4-4802-A2F5-907BCBCB45EF}"/>
              </a:ext>
            </a:extLst>
          </p:cNvPr>
          <p:cNvSpPr>
            <a:spLocks noGrp="1"/>
          </p:cNvSpPr>
          <p:nvPr>
            <p:ph type="title"/>
          </p:nvPr>
        </p:nvSpPr>
        <p:spPr/>
        <p:txBody>
          <a:bodyPr/>
          <a:lstStyle/>
          <a:p>
            <a:r>
              <a:rPr lang="nl-NL" dirty="0"/>
              <a:t>Regionale Energie Strategie</a:t>
            </a:r>
          </a:p>
        </p:txBody>
      </p:sp>
      <p:sp>
        <p:nvSpPr>
          <p:cNvPr id="6" name="Tijdelijke aanduiding voor inhoud 5">
            <a:extLst>
              <a:ext uri="{FF2B5EF4-FFF2-40B4-BE49-F238E27FC236}">
                <a16:creationId xmlns:a16="http://schemas.microsoft.com/office/drawing/2014/main" id="{A2662DB9-7520-429C-9FCB-334E8FF12990}"/>
              </a:ext>
            </a:extLst>
          </p:cNvPr>
          <p:cNvSpPr>
            <a:spLocks noGrp="1"/>
          </p:cNvSpPr>
          <p:nvPr>
            <p:ph idx="1"/>
          </p:nvPr>
        </p:nvSpPr>
        <p:spPr>
          <a:xfrm>
            <a:off x="643095" y="1709738"/>
            <a:ext cx="10209125" cy="4419599"/>
          </a:xfrm>
        </p:spPr>
        <p:txBody>
          <a:bodyPr>
            <a:normAutofit/>
          </a:bodyPr>
          <a:lstStyle/>
          <a:p>
            <a:pPr marL="0" indent="0">
              <a:buNone/>
            </a:pPr>
            <a:r>
              <a:rPr lang="nl-NL" sz="2400" dirty="0" err="1"/>
              <a:t>Één</a:t>
            </a:r>
            <a:r>
              <a:rPr lang="nl-NL" sz="2400" dirty="0"/>
              <a:t> van de afspraken is dat 30 energieregio’s in Nederland onderzoeken:</a:t>
            </a:r>
          </a:p>
          <a:p>
            <a:r>
              <a:rPr lang="nl-NL" sz="2400" dirty="0"/>
              <a:t>Waar en hoe het best duurzame elektriciteit op land (wind en zon) opgewekt kan worden. </a:t>
            </a:r>
          </a:p>
          <a:p>
            <a:r>
              <a:rPr lang="nl-NL" sz="2400" dirty="0"/>
              <a:t>Welke warmtebronnen te gebruiken zijn zodat wijken en gebouwen van het aardgas af kunnen. </a:t>
            </a:r>
          </a:p>
          <a:p>
            <a:r>
              <a:rPr lang="nl-NL" sz="2400" dirty="0"/>
              <a:t>Waar is ruimte en hoeveel? Zijn de plekken maatschappelijk gezien acceptabel en financieel haalbaar? </a:t>
            </a:r>
          </a:p>
          <a:p>
            <a:pPr marL="0" indent="0">
              <a:buNone/>
            </a:pPr>
            <a:r>
              <a:rPr lang="nl-NL" sz="2400" dirty="0"/>
              <a:t>In een Regionale Energiestrategie (RES) beschrijft elke energieregio zijn eigen keuzes. Het Nationaal Programma RES ondersteunt de regio's bij het maken van de RES.</a:t>
            </a:r>
          </a:p>
        </p:txBody>
      </p:sp>
    </p:spTree>
    <p:extLst>
      <p:ext uri="{BB962C8B-B14F-4D97-AF65-F5344CB8AC3E}">
        <p14:creationId xmlns:p14="http://schemas.microsoft.com/office/powerpoint/2010/main" val="1311634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9941A-89D5-407A-B9A9-F332691C4689}"/>
              </a:ext>
            </a:extLst>
          </p:cNvPr>
          <p:cNvSpPr>
            <a:spLocks noGrp="1"/>
          </p:cNvSpPr>
          <p:nvPr>
            <p:ph type="title"/>
          </p:nvPr>
        </p:nvSpPr>
        <p:spPr/>
        <p:txBody>
          <a:bodyPr/>
          <a:lstStyle/>
          <a:p>
            <a:endParaRPr lang="nl-NL"/>
          </a:p>
        </p:txBody>
      </p:sp>
      <p:pic>
        <p:nvPicPr>
          <p:cNvPr id="4" name="Onlinemedia 3" title="Regionale Energiestrategie - Waarom, Wat en Wanneer - met ondertiteling">
            <a:hlinkClick r:id="rId3"/>
            <a:extLst>
              <a:ext uri="{FF2B5EF4-FFF2-40B4-BE49-F238E27FC236}">
                <a16:creationId xmlns:a16="http://schemas.microsoft.com/office/drawing/2014/main" id="{85DED769-040A-43A0-B7E9-DD6AFAA19EF5}"/>
              </a:ext>
            </a:extLst>
          </p:cNvPr>
          <p:cNvPicPr>
            <a:picLocks noGrp="1" noRot="1" noChangeAspect="1"/>
          </p:cNvPicPr>
          <p:nvPr>
            <p:ph idx="1"/>
            <a:videoFile r:link="rId1"/>
          </p:nvPr>
        </p:nvPicPr>
        <p:blipFill>
          <a:blip r:embed="rId4"/>
          <a:stretch>
            <a:fillRect/>
          </a:stretch>
        </p:blipFill>
        <p:spPr>
          <a:xfrm>
            <a:off x="574194" y="1457266"/>
            <a:ext cx="8763000" cy="4929716"/>
          </a:xfrm>
          <a:prstGeom prst="rect">
            <a:avLst/>
          </a:prstGeom>
        </p:spPr>
      </p:pic>
    </p:spTree>
    <p:extLst>
      <p:ext uri="{BB962C8B-B14F-4D97-AF65-F5344CB8AC3E}">
        <p14:creationId xmlns:p14="http://schemas.microsoft.com/office/powerpoint/2010/main" val="205716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47B01-276D-4A55-A9B7-B76DB1F004AC}"/>
              </a:ext>
            </a:extLst>
          </p:cNvPr>
          <p:cNvSpPr>
            <a:spLocks noGrp="1"/>
          </p:cNvSpPr>
          <p:nvPr>
            <p:ph type="title"/>
          </p:nvPr>
        </p:nvSpPr>
        <p:spPr/>
        <p:txBody>
          <a:bodyPr/>
          <a:lstStyle/>
          <a:p>
            <a:r>
              <a:rPr lang="nl-NL" dirty="0"/>
              <a:t>Wat is het doel en de focus van de RES?</a:t>
            </a:r>
          </a:p>
        </p:txBody>
      </p:sp>
      <p:sp>
        <p:nvSpPr>
          <p:cNvPr id="3" name="Tijdelijke aanduiding voor inhoud 2">
            <a:extLst>
              <a:ext uri="{FF2B5EF4-FFF2-40B4-BE49-F238E27FC236}">
                <a16:creationId xmlns:a16="http://schemas.microsoft.com/office/drawing/2014/main" id="{447A0BE7-E03A-4BAC-B527-555BC8886031}"/>
              </a:ext>
            </a:extLst>
          </p:cNvPr>
          <p:cNvSpPr>
            <a:spLocks noGrp="1"/>
          </p:cNvSpPr>
          <p:nvPr>
            <p:ph idx="1"/>
          </p:nvPr>
        </p:nvSpPr>
        <p:spPr/>
        <p:txBody>
          <a:bodyPr>
            <a:normAutofit/>
          </a:bodyPr>
          <a:lstStyle/>
          <a:p>
            <a:r>
              <a:rPr lang="nl-NL" sz="2400" dirty="0"/>
              <a:t>Het doel van de RES is een zorgvuldige ruimtelijke inpassing van hernieuwbare energieopwekking, warmte(rest)bronnen en bijbehorende infrastructuur. </a:t>
            </a:r>
          </a:p>
          <a:p>
            <a:r>
              <a:rPr lang="nl-NL" sz="2400" dirty="0"/>
              <a:t>In een RES-regio werken overheden met maatschappelijke partners, netbeheerders, het bedrijfsleven en waar mogelijk bewoners, regionaal gedragen keuzes uit. Dit doen zij voor de opwekking van duurzame elektriciteit, de warmtetransitie in de gebouwde omgeving en de daarvoor benodigde opslag- en energie-infrastructuur.</a:t>
            </a:r>
          </a:p>
        </p:txBody>
      </p:sp>
    </p:spTree>
    <p:extLst>
      <p:ext uri="{BB962C8B-B14F-4D97-AF65-F5344CB8AC3E}">
        <p14:creationId xmlns:p14="http://schemas.microsoft.com/office/powerpoint/2010/main" val="42171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018D5-C571-480C-B5C8-62F15DA7559C}"/>
              </a:ext>
            </a:extLst>
          </p:cNvPr>
          <p:cNvSpPr>
            <a:spLocks noGrp="1"/>
          </p:cNvSpPr>
          <p:nvPr>
            <p:ph type="title"/>
          </p:nvPr>
        </p:nvSpPr>
        <p:spPr/>
        <p:txBody>
          <a:bodyPr/>
          <a:lstStyle/>
          <a:p>
            <a:r>
              <a:rPr lang="nl-NL" dirty="0"/>
              <a:t>Wat is de Regionale Energie Strategie (RES)?</a:t>
            </a:r>
          </a:p>
        </p:txBody>
      </p:sp>
      <p:sp>
        <p:nvSpPr>
          <p:cNvPr id="3" name="Tijdelijke aanduiding voor inhoud 2">
            <a:extLst>
              <a:ext uri="{FF2B5EF4-FFF2-40B4-BE49-F238E27FC236}">
                <a16:creationId xmlns:a16="http://schemas.microsoft.com/office/drawing/2014/main" id="{5F5C03BF-05FE-4755-A747-451CBAAC1ABE}"/>
              </a:ext>
            </a:extLst>
          </p:cNvPr>
          <p:cNvSpPr>
            <a:spLocks noGrp="1"/>
          </p:cNvSpPr>
          <p:nvPr>
            <p:ph idx="1"/>
          </p:nvPr>
        </p:nvSpPr>
        <p:spPr/>
        <p:txBody>
          <a:bodyPr>
            <a:normAutofit/>
          </a:bodyPr>
          <a:lstStyle/>
          <a:p>
            <a:r>
              <a:rPr lang="nl-NL" sz="2400" dirty="0"/>
              <a:t>De RES is een instrument om met maatschappelijke betrokkenheid te komen tot regionale keuzen voor:</a:t>
            </a:r>
          </a:p>
          <a:p>
            <a:pPr lvl="1"/>
            <a:r>
              <a:rPr lang="nl-NL" sz="2400" dirty="0"/>
              <a:t>de opwekking van duurzame elektriciteit</a:t>
            </a:r>
          </a:p>
          <a:p>
            <a:pPr lvl="1"/>
            <a:r>
              <a:rPr lang="nl-NL" sz="2400" dirty="0"/>
              <a:t>de warmtetransitie in de gebouwde omgeving en</a:t>
            </a:r>
          </a:p>
          <a:p>
            <a:pPr lvl="1"/>
            <a:r>
              <a:rPr lang="nl-NL" sz="2400" dirty="0"/>
              <a:t>de daarvoor benodigde opslag en energie infrastructuur;</a:t>
            </a:r>
          </a:p>
          <a:p>
            <a:r>
              <a:rPr lang="nl-NL" sz="2400" dirty="0"/>
              <a:t>De RES is ook een manier om de samenwerking tussen alle regionale partijen (overheden en maatschappelijke organisaties) te organiseren in voorbereiding op concrete projecten die voortkomen uit de RES;</a:t>
            </a:r>
          </a:p>
          <a:p>
            <a:r>
              <a:rPr lang="nl-NL" sz="2400" dirty="0"/>
              <a:t>Tot slot is de RES een product waarin staat beschreven welke strategie de RES-regio hanteert om lokale/regionale energiedoelstellingen te bepalen en te behalen. De RES heeft een horizon van 2030 met een doorkijk naar 2050.</a:t>
            </a:r>
          </a:p>
        </p:txBody>
      </p:sp>
    </p:spTree>
    <p:extLst>
      <p:ext uri="{BB962C8B-B14F-4D97-AF65-F5344CB8AC3E}">
        <p14:creationId xmlns:p14="http://schemas.microsoft.com/office/powerpoint/2010/main" val="176749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14A36-ECA5-4CD9-A58F-471291327D4A}"/>
              </a:ext>
            </a:extLst>
          </p:cNvPr>
          <p:cNvSpPr>
            <a:spLocks noGrp="1"/>
          </p:cNvSpPr>
          <p:nvPr>
            <p:ph type="title"/>
          </p:nvPr>
        </p:nvSpPr>
        <p:spPr/>
        <p:txBody>
          <a:bodyPr/>
          <a:lstStyle/>
          <a:p>
            <a:r>
              <a:rPr lang="nl-NL" dirty="0"/>
              <a:t>Wat is de meerwaarde van de RES?</a:t>
            </a:r>
          </a:p>
        </p:txBody>
      </p:sp>
      <p:sp>
        <p:nvSpPr>
          <p:cNvPr id="3" name="Tijdelijke aanduiding voor inhoud 2">
            <a:extLst>
              <a:ext uri="{FF2B5EF4-FFF2-40B4-BE49-F238E27FC236}">
                <a16:creationId xmlns:a16="http://schemas.microsoft.com/office/drawing/2014/main" id="{898BC27D-41E7-4696-8622-2091B077C6CD}"/>
              </a:ext>
            </a:extLst>
          </p:cNvPr>
          <p:cNvSpPr>
            <a:spLocks noGrp="1"/>
          </p:cNvSpPr>
          <p:nvPr>
            <p:ph idx="1"/>
          </p:nvPr>
        </p:nvSpPr>
        <p:spPr/>
        <p:txBody>
          <a:bodyPr>
            <a:normAutofit/>
          </a:bodyPr>
          <a:lstStyle/>
          <a:p>
            <a:r>
              <a:rPr lang="nl-NL" sz="2400" dirty="0"/>
              <a:t>De oplossing voor energietransitie gaat vaak over bestuurlijke grenzen heen, bv grootschalige wind- en zonprojecten en aqua- en geothermie (warmtenetten). Door regionale afstemming van vraag en aanbod kunnen de warmtebronnen optimaal benut worden.</a:t>
            </a:r>
          </a:p>
          <a:p>
            <a:r>
              <a:rPr lang="nl-NL" sz="2400" dirty="0"/>
              <a:t>De meerwaarde van een RES zit daarnaast in het bundelen van capaciteit en kennis tussen decentrale overheden ten aanzien van het energiebeleid, netwerk, stakeholders etc.</a:t>
            </a:r>
          </a:p>
          <a:p>
            <a:r>
              <a:rPr lang="nl-NL" sz="2400" dirty="0"/>
              <a:t>Tot slot maakt de RES regionaal maatwerk mogelijk door samen met alle actoren te kijken wat waar mogelijk is.</a:t>
            </a:r>
          </a:p>
        </p:txBody>
      </p:sp>
    </p:spTree>
    <p:extLst>
      <p:ext uri="{BB962C8B-B14F-4D97-AF65-F5344CB8AC3E}">
        <p14:creationId xmlns:p14="http://schemas.microsoft.com/office/powerpoint/2010/main" val="3134657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BACF58-1EE3-4A98-832B-04063C38E746}"/>
              </a:ext>
            </a:extLst>
          </p:cNvPr>
          <p:cNvSpPr>
            <a:spLocks noGrp="1"/>
          </p:cNvSpPr>
          <p:nvPr>
            <p:ph type="title"/>
          </p:nvPr>
        </p:nvSpPr>
        <p:spPr/>
        <p:txBody>
          <a:bodyPr/>
          <a:lstStyle/>
          <a:p>
            <a:r>
              <a:rPr lang="nl-NL" dirty="0"/>
              <a:t>Van wie komt de opdracht voor de RES en wie geeft er uitvoering aan?</a:t>
            </a:r>
          </a:p>
        </p:txBody>
      </p:sp>
      <p:sp>
        <p:nvSpPr>
          <p:cNvPr id="3" name="Tijdelijke aanduiding voor inhoud 2">
            <a:extLst>
              <a:ext uri="{FF2B5EF4-FFF2-40B4-BE49-F238E27FC236}">
                <a16:creationId xmlns:a16="http://schemas.microsoft.com/office/drawing/2014/main" id="{805AC8BC-9CC4-4D84-B34C-79381F04AB07}"/>
              </a:ext>
            </a:extLst>
          </p:cNvPr>
          <p:cNvSpPr>
            <a:spLocks noGrp="1"/>
          </p:cNvSpPr>
          <p:nvPr>
            <p:ph idx="1"/>
          </p:nvPr>
        </p:nvSpPr>
        <p:spPr>
          <a:xfrm>
            <a:off x="1002104" y="1616588"/>
            <a:ext cx="10030986" cy="4944549"/>
          </a:xfrm>
        </p:spPr>
        <p:txBody>
          <a:bodyPr>
            <a:normAutofit/>
          </a:bodyPr>
          <a:lstStyle/>
          <a:p>
            <a:r>
              <a:rPr lang="nl-NL" sz="2400" dirty="0"/>
              <a:t>De RES volgt uit het aanbod van de koepels (VNG, IPO en Unie van Waterschappen) aan het nieuwe kabinet, waarin ze aangeven samen te willen werken “Naar een duurzaam Nederland”. Dit heeft geresulteerd in de samenwerking aan een landelijk Klimaatakkoord en de daaraan verbonden RES opgave. Decentrale overheden in de regio (gemeenten, waterschappen en provincie) maken zelf een RES in hun RES-regio. Zij betrekken daarbij maatschappelijke organisaties en het bedrijfsleven in de regio.</a:t>
            </a:r>
          </a:p>
          <a:p>
            <a:r>
              <a:rPr lang="nl-NL" sz="2400" dirty="0"/>
              <a:t>De gemeenten en provincies besluiten zelf over de verankering van de RES in hun Omgevingsbeleid (Omgevingsvisie, Omgevingsplan/Omgevingsverordening). De waterschappen benutten hiervoor het waterbeheerprogramma en kunnen desgewenst een eigen </a:t>
            </a:r>
            <a:r>
              <a:rPr lang="nl-NL" sz="2400" dirty="0" err="1"/>
              <a:t>Waterschapsomgevingsvisie</a:t>
            </a:r>
            <a:r>
              <a:rPr lang="nl-NL" sz="2400" dirty="0"/>
              <a:t> opstellen.</a:t>
            </a:r>
          </a:p>
        </p:txBody>
      </p:sp>
    </p:spTree>
    <p:extLst>
      <p:ext uri="{BB962C8B-B14F-4D97-AF65-F5344CB8AC3E}">
        <p14:creationId xmlns:p14="http://schemas.microsoft.com/office/powerpoint/2010/main" val="2395800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0FBBD-8134-4F6F-BD83-3FEF01A9B837}"/>
              </a:ext>
            </a:extLst>
          </p:cNvPr>
          <p:cNvSpPr>
            <a:spLocks noGrp="1"/>
          </p:cNvSpPr>
          <p:nvPr>
            <p:ph type="title"/>
          </p:nvPr>
        </p:nvSpPr>
        <p:spPr>
          <a:xfrm>
            <a:off x="609600" y="274639"/>
            <a:ext cx="10972800" cy="1143000"/>
          </a:xfrm>
        </p:spPr>
        <p:txBody>
          <a:bodyPr anchor="ctr">
            <a:normAutofit/>
          </a:bodyPr>
          <a:lstStyle/>
          <a:p>
            <a:pPr algn="ctr"/>
            <a:r>
              <a:rPr lang="nl-NL" dirty="0"/>
              <a:t>Hoe zijn de RES-regio’s ingedeeld?</a:t>
            </a:r>
          </a:p>
        </p:txBody>
      </p:sp>
      <p:pic>
        <p:nvPicPr>
          <p:cNvPr id="5" name="Tijdelijke aanduiding voor inhoud 4" descr="Afbeelding met tekst&#10;&#10;Automatisch gegenereerde beschrijving">
            <a:hlinkClick r:id="rId2"/>
            <a:extLst>
              <a:ext uri="{FF2B5EF4-FFF2-40B4-BE49-F238E27FC236}">
                <a16:creationId xmlns:a16="http://schemas.microsoft.com/office/drawing/2014/main" id="{8339EE9A-A588-4DEA-A66E-D333DBFC635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87948" y="1600201"/>
            <a:ext cx="4028105" cy="4525963"/>
          </a:xfrm>
          <a:noFill/>
        </p:spPr>
      </p:pic>
      <p:sp>
        <p:nvSpPr>
          <p:cNvPr id="10" name="Content Placeholder 3">
            <a:extLst>
              <a:ext uri="{FF2B5EF4-FFF2-40B4-BE49-F238E27FC236}">
                <a16:creationId xmlns:a16="http://schemas.microsoft.com/office/drawing/2014/main" id="{1C552738-BE31-4086-87AA-B0996A36411D}"/>
              </a:ext>
            </a:extLst>
          </p:cNvPr>
          <p:cNvSpPr>
            <a:spLocks noGrp="1"/>
          </p:cNvSpPr>
          <p:nvPr>
            <p:ph sz="half" idx="2"/>
          </p:nvPr>
        </p:nvSpPr>
        <p:spPr>
          <a:xfrm>
            <a:off x="6197600" y="1600201"/>
            <a:ext cx="5384800" cy="4525963"/>
          </a:xfrm>
        </p:spPr>
        <p:txBody>
          <a:bodyPr/>
          <a:lstStyle/>
          <a:p>
            <a:r>
              <a:rPr lang="nl-NL"/>
              <a:t>30 regio’s</a:t>
            </a:r>
          </a:p>
          <a:p>
            <a:pPr marL="0" indent="0">
              <a:buNone/>
            </a:pPr>
            <a:r>
              <a:rPr lang="nl-NL"/>
              <a:t>Klik op koppeling en check jou regio</a:t>
            </a:r>
          </a:p>
        </p:txBody>
      </p:sp>
    </p:spTree>
    <p:extLst>
      <p:ext uri="{BB962C8B-B14F-4D97-AF65-F5344CB8AC3E}">
        <p14:creationId xmlns:p14="http://schemas.microsoft.com/office/powerpoint/2010/main" val="3041001132"/>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 id="{96AF11D6-F62E-490E-B1A9-4741B18CE908}" vid="{3EAC1E87-1642-4EC5-836B-DED2D775096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C6182-F19E-4203-A7D8-DD6C5BDA1142}">
  <ds:schemaRefs>
    <ds:schemaRef ds:uri="http://schemas.microsoft.com/sharepoint/v3/contenttype/forms"/>
  </ds:schemaRefs>
</ds:datastoreItem>
</file>

<file path=customXml/itemProps2.xml><?xml version="1.0" encoding="utf-8"?>
<ds:datastoreItem xmlns:ds="http://schemas.openxmlformats.org/officeDocument/2006/customXml" ds:itemID="{3867E183-EB10-4635-B800-A8621F2BAD55}">
  <ds:schemaRefs>
    <ds:schemaRef ds:uri="http://schemas.microsoft.com/office/2006/metadata/properties"/>
    <ds:schemaRef ds:uri="http://schemas.microsoft.com/office/infopath/2007/PartnerControls"/>
    <ds:schemaRef ds:uri="c67c63a5-6c7f-42bb-9d17-0feff5816463"/>
    <ds:schemaRef ds:uri="c20cf8ba-b598-4d03-85bf-01d90a2844ae"/>
  </ds:schemaRefs>
</ds:datastoreItem>
</file>

<file path=customXml/itemProps3.xml><?xml version="1.0" encoding="utf-8"?>
<ds:datastoreItem xmlns:ds="http://schemas.openxmlformats.org/officeDocument/2006/customXml" ds:itemID="{ED0CFF1B-A271-48A9-95B6-D1A78DE44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534</TotalTime>
  <Words>619</Words>
  <Application>Microsoft Office PowerPoint</Application>
  <PresentationFormat>Breedbeeld</PresentationFormat>
  <Paragraphs>37</Paragraphs>
  <Slides>11</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Arial Black</vt:lpstr>
      <vt:lpstr>Calibri</vt:lpstr>
      <vt:lpstr>Yuverta</vt:lpstr>
      <vt:lpstr>Water &amp; Energie</vt:lpstr>
      <vt:lpstr>Periode 3</vt:lpstr>
      <vt:lpstr>Regionale Energie Strategie</vt:lpstr>
      <vt:lpstr>PowerPoint-presentatie</vt:lpstr>
      <vt:lpstr>Wat is het doel en de focus van de RES?</vt:lpstr>
      <vt:lpstr>Wat is de Regionale Energie Strategie (RES)?</vt:lpstr>
      <vt:lpstr>Wat is de meerwaarde van de RES?</vt:lpstr>
      <vt:lpstr>Van wie komt de opdracht voor de RES en wie geeft er uitvoering aan?</vt:lpstr>
      <vt:lpstr>Hoe zijn de RES-regio’s ingedeeld?</vt:lpstr>
      <vt:lpstr>Opdracht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Stijn Weijermars</cp:lastModifiedBy>
  <cp:revision>7</cp:revision>
  <dcterms:created xsi:type="dcterms:W3CDTF">2021-11-30T14:12:15Z</dcterms:created>
  <dcterms:modified xsi:type="dcterms:W3CDTF">2024-03-27T12:46:27Z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Order">
    <vt:r8>4284900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